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71"/>
  </p:handoutMasterIdLst>
  <p:sldIdLst>
    <p:sldId id="257" r:id="rId3"/>
    <p:sldId id="256" r:id="rId4"/>
    <p:sldId id="432" r:id="rId6"/>
    <p:sldId id="287" r:id="rId7"/>
    <p:sldId id="418" r:id="rId8"/>
    <p:sldId id="419" r:id="rId9"/>
    <p:sldId id="420" r:id="rId10"/>
    <p:sldId id="421" r:id="rId11"/>
    <p:sldId id="426" r:id="rId12"/>
    <p:sldId id="422" r:id="rId13"/>
    <p:sldId id="425" r:id="rId14"/>
    <p:sldId id="424" r:id="rId15"/>
    <p:sldId id="428" r:id="rId16"/>
    <p:sldId id="427" r:id="rId17"/>
    <p:sldId id="429" r:id="rId18"/>
    <p:sldId id="430" r:id="rId19"/>
    <p:sldId id="431" r:id="rId20"/>
    <p:sldId id="433" r:id="rId21"/>
    <p:sldId id="411" r:id="rId22"/>
    <p:sldId id="435" r:id="rId23"/>
    <p:sldId id="434" r:id="rId24"/>
    <p:sldId id="436" r:id="rId25"/>
    <p:sldId id="437" r:id="rId26"/>
    <p:sldId id="438" r:id="rId27"/>
    <p:sldId id="441" r:id="rId28"/>
    <p:sldId id="439" r:id="rId29"/>
    <p:sldId id="445" r:id="rId30"/>
    <p:sldId id="457" r:id="rId31"/>
    <p:sldId id="465" r:id="rId32"/>
    <p:sldId id="458" r:id="rId33"/>
    <p:sldId id="459" r:id="rId34"/>
    <p:sldId id="467" r:id="rId35"/>
    <p:sldId id="466" r:id="rId36"/>
    <p:sldId id="460" r:id="rId37"/>
    <p:sldId id="461" r:id="rId38"/>
    <p:sldId id="468" r:id="rId39"/>
    <p:sldId id="462" r:id="rId40"/>
    <p:sldId id="469" r:id="rId41"/>
    <p:sldId id="463" r:id="rId42"/>
    <p:sldId id="470" r:id="rId43"/>
    <p:sldId id="464" r:id="rId44"/>
    <p:sldId id="471" r:id="rId45"/>
    <p:sldId id="472" r:id="rId46"/>
    <p:sldId id="474" r:id="rId47"/>
    <p:sldId id="481" r:id="rId48"/>
    <p:sldId id="482" r:id="rId49"/>
    <p:sldId id="483" r:id="rId50"/>
    <p:sldId id="484" r:id="rId51"/>
    <p:sldId id="485" r:id="rId52"/>
    <p:sldId id="486" r:id="rId53"/>
    <p:sldId id="487" r:id="rId54"/>
    <p:sldId id="488" r:id="rId55"/>
    <p:sldId id="489" r:id="rId56"/>
    <p:sldId id="490" r:id="rId57"/>
    <p:sldId id="491" r:id="rId58"/>
    <p:sldId id="496" r:id="rId59"/>
    <p:sldId id="493" r:id="rId60"/>
    <p:sldId id="492" r:id="rId61"/>
    <p:sldId id="494" r:id="rId62"/>
    <p:sldId id="495" r:id="rId63"/>
    <p:sldId id="501" r:id="rId64"/>
    <p:sldId id="503" r:id="rId65"/>
    <p:sldId id="502" r:id="rId66"/>
    <p:sldId id="504" r:id="rId67"/>
    <p:sldId id="505" r:id="rId68"/>
    <p:sldId id="506" r:id="rId69"/>
    <p:sldId id="507" r:id="rId70"/>
  </p:sldIdLst>
  <p:sldSz cx="12192000" cy="6858000"/>
  <p:notesSz cx="6858000" cy="9144000"/>
  <p:embeddedFontLst>
    <p:embeddedFont>
      <p:font typeface="NanumBarunGothic" panose="020B0603020101020101" pitchFamily="50" charset="-127"/>
      <p:regular r:id="rId7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1A20"/>
    <a:srgbClr val="3547B2"/>
    <a:srgbClr val="066742"/>
    <a:srgbClr val="B1154A"/>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909" autoAdjust="0"/>
  </p:normalViewPr>
  <p:slideViewPr>
    <p:cSldViewPr snapToGrid="0">
      <p:cViewPr varScale="1">
        <p:scale>
          <a:sx n="115" d="100"/>
          <a:sy n="115" d="100"/>
        </p:scale>
        <p:origin x="258" y="114"/>
      </p:cViewPr>
      <p:guideLst>
        <p:guide orient="horz" pos="2177"/>
        <p:guide pos="3840"/>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font" Target="fonts/font1.fntdata"/><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anumBarunGothic" panose="020B0603020101020101" pitchFamily="50" charset="-127"/>
                <a:ea typeface="NanumBarunGothic" panose="020B0603020101020101" pitchFamily="50" charset="-127"/>
              </a:defRPr>
            </a:lvl1pPr>
          </a:lstStyle>
          <a:p>
            <a:fld id="{DBA8014D-C68B-4229-A8F2-0CC38527BBBE}" type="datetimeFigureOut">
              <a:rPr lang="ko-KR" altLang="en-US" smtClean="0"/>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anumBarunGothic" panose="020B0603020101020101" pitchFamily="50" charset="-127"/>
                <a:ea typeface="NanumBarunGothic" panose="020B0603020101020101" pitchFamily="50" charset="-127"/>
              </a:defRPr>
            </a:lvl1pPr>
          </a:lstStyle>
          <a:p>
            <a:fld id="{3336F185-B28F-490A-A830-C182C32E7497}" type="slidenum">
              <a:rPr lang="ko-KR" altLang="en-US" smtClean="0"/>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1pPr>
    <a:lvl2pPr marL="4572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2pPr>
    <a:lvl3pPr marL="9144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3pPr>
    <a:lvl4pPr marL="13716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4pPr>
    <a:lvl5pPr marL="18288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NanumBarunGothic" panose="020B0603020101020101" pitchFamily="50" charset="-127"/>
                <a:ea typeface="NanumBarunGothic" panose="020B0603020101020101" pitchFamily="50" charset="-127"/>
              </a:defRPr>
            </a:lvl1pPr>
            <a:lvl2pPr>
              <a:defRPr sz="2800">
                <a:latin typeface="NanumBarunGothic" panose="020B0603020101020101" pitchFamily="50" charset="-127"/>
                <a:ea typeface="NanumBarunGothic" panose="020B0603020101020101" pitchFamily="50" charset="-127"/>
              </a:defRPr>
            </a:lvl2pPr>
            <a:lvl3pPr>
              <a:defRPr sz="2400">
                <a:latin typeface="NanumBarunGothic" panose="020B0603020101020101" pitchFamily="50" charset="-127"/>
                <a:ea typeface="NanumBarunGothic" panose="020B0603020101020101" pitchFamily="50" charset="-127"/>
              </a:defRPr>
            </a:lvl3pPr>
            <a:lvl4pPr>
              <a:defRPr sz="2000">
                <a:latin typeface="NanumBarunGothic" panose="020B0603020101020101" pitchFamily="50" charset="-127"/>
                <a:ea typeface="NanumBarunGothic" panose="020B0603020101020101" pitchFamily="50" charset="-127"/>
              </a:defRPr>
            </a:lvl4pPr>
            <a:lvl5pPr>
              <a:defRPr sz="2000">
                <a:latin typeface="NanumBarunGothic" panose="020B0603020101020101" pitchFamily="50" charset="-127"/>
                <a:ea typeface="NanumBarunGothic"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NanumBarunGothic" panose="020B0603020101020101" pitchFamily="50" charset="-127"/>
                <a:ea typeface="NanumBarunGothic"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hyperlink" Target="http://leehyekang.com/"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NanumBarunGothic" panose="020B0603020101020101" pitchFamily="50" charset="-127"/>
                <a:ea typeface="NanumBarunGothic" panose="020B0603020101020101" pitchFamily="50" charset="-127"/>
                <a:hlinkClick r:id="rId12"/>
              </a:rPr>
              <a:t>http://leehyekang.com</a:t>
            </a:r>
            <a:r>
              <a:rPr lang="en-US" altLang="ko-KR" dirty="0">
                <a:solidFill>
                  <a:schemeClr val="bg1"/>
                </a:solidFill>
                <a:latin typeface="NanumBarunGothic" panose="020B0603020101020101" pitchFamily="50" charset="-127"/>
                <a:ea typeface="NanumBarunGothic" panose="020B0603020101020101" pitchFamily="50" charset="-127"/>
              </a:rPr>
              <a:t> </a:t>
            </a:r>
            <a:r>
              <a:rPr lang="ko-KR" altLang="en-US" dirty="0">
                <a:solidFill>
                  <a:schemeClr val="bg1"/>
                </a:solidFill>
                <a:latin typeface="NanumBarunGothic" panose="020B0603020101020101" pitchFamily="50" charset="-127"/>
                <a:ea typeface="NanumBarunGothic" panose="020B0603020101020101" pitchFamily="50" charset="-127"/>
              </a:rPr>
              <a:t>친절한 </a:t>
            </a:r>
            <a:r>
              <a:rPr lang="ko-KR" altLang="en-US" dirty="0" err="1">
                <a:solidFill>
                  <a:schemeClr val="bg1"/>
                </a:solidFill>
                <a:latin typeface="NanumBarunGothic" panose="020B0603020101020101" pitchFamily="50" charset="-127"/>
                <a:ea typeface="NanumBarunGothic" panose="020B0603020101020101" pitchFamily="50" charset="-127"/>
              </a:rPr>
              <a:t>혜강씨</a:t>
            </a:r>
            <a:endParaRPr lang="ko-KR" altLang="en-US" dirty="0">
              <a:solidFill>
                <a:schemeClr val="bg1"/>
              </a:solidFill>
              <a:latin typeface="NanumBarunGothic" panose="020B0603020101020101" pitchFamily="50" charset="-127"/>
              <a:ea typeface="NanumBarunGothic" panose="020B0603020101020101" pitchFamily="50" charset="-127"/>
            </a:endParaRPr>
          </a:p>
        </p:txBody>
      </p:sp>
      <p:pic>
        <p:nvPicPr>
          <p:cNvPr id="3" name="그림 2"/>
          <p:cNvPicPr>
            <a:picLocks noChangeAspect="1"/>
          </p:cNvPicPr>
          <p:nvPr userDrawn="1"/>
        </p:nvPicPr>
        <p:blipFill>
          <a:blip r:embed="rId13"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2.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8.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file:///C:\Users\Admin\AppData\Local\Temp\wps\INetCache\f9b702e0518a0e36a8afff8e1b84efd6" TargetMode="External"/><Relationship Id="rId11" Type="http://schemas.openxmlformats.org/officeDocument/2006/relationships/slideLayout" Target="../slideLayouts/slideLayout1.xml"/><Relationship Id="rId10" Type="http://schemas.openxmlformats.org/officeDocument/2006/relationships/image" Target="../media/image34.png"/><Relationship Id="rId1" Type="http://schemas.openxmlformats.org/officeDocument/2006/relationships/image" Target="../media/image33.jpe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Introduce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2035810"/>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Software-as-a-service (SaaS) involves the licensure of a software application to customers.</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Licenses are typically provided through a pay-as-you-go model or on-demand. This type of system can be found in Microsoft Office's 365.</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Platform-as-a-service (PaaS) is considered the most complex of the three layers of cloud-based computing. PaaS shares some similarities with SaaS, the primary difference being that instead of delivering software online, it is actually a platform for creating software that is delivered via the Internet. This model includes platforms like Salesforce.com and Heroku.</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0498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Infrastructure-as-a-service (IaaS) involves a method for delivering everything from operating systems to servers and storage through IP-based connectivity as part of an on-demand service. Clients can avoid the need to purchase software or servers, and instead procure these resources in an outsourced, on-demand service. Popular examples of the IaaS system include IBM Cloud and Microsoft Azure.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680970" y="1853565"/>
            <a:ext cx="7429500" cy="4238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248"/>
            <a:ext cx="10104120" cy="424624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Cost savings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Helps minimize costs. You will not spend money on the original infrastructure. For example: Buy hardware, software, system installation, ...</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Convenience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Users can quickly access and use resources via the Internet without complicated installation</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Safe and continuous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All data is synchronized in the cloud. Help ensure higher safety, avoid data loss due to hard drive damage. In addition, the supplier will back up and have security methods to better protect data.</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Deploy quickly anywhere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With just a few simple steps to deploy them everywhere. This means that users will get a better experience with lower latency.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945" y="1346835"/>
            <a:ext cx="420751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Who needs to use Cloud Comput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932805" y="1920875"/>
            <a:ext cx="5715000" cy="3333750"/>
          </a:xfrm>
          <a:prstGeom prst="rect">
            <a:avLst/>
          </a:prstGeom>
        </p:spPr>
      </p:pic>
      <p:sp>
        <p:nvSpPr>
          <p:cNvPr id="20" name="Text Box 19"/>
          <p:cNvSpPr txBox="1"/>
          <p:nvPr/>
        </p:nvSpPr>
        <p:spPr>
          <a:xfrm>
            <a:off x="1337945" y="2092960"/>
            <a:ext cx="4908550" cy="2861310"/>
          </a:xfrm>
          <a:prstGeom prst="rect">
            <a:avLst/>
          </a:prstGeom>
          <a:noFill/>
        </p:spPr>
        <p:txBody>
          <a:bodyPr wrap="square" rtlCol="0">
            <a:spAutoFit/>
          </a:bodyPr>
          <a:p>
            <a:r>
              <a:rPr lang="en-US" sz="2000">
                <a:latin typeface="Times New Roman Regular" panose="02020603050405020304" charset="0"/>
                <a:cs typeface="Times New Roman Regular" panose="02020603050405020304" charset="0"/>
              </a:rPr>
              <a:t>Cloud computing can be used for anyone:</a:t>
            </a:r>
            <a:endParaRPr lang="en-US" sz="2000">
              <a:latin typeface="Times New Roman Regular" panose="02020603050405020304" charset="0"/>
              <a:cs typeface="Times New Roman Regular" panose="02020603050405020304" charset="0"/>
            </a:endParaRPr>
          </a:p>
          <a:p>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sym typeface="+mn-ea"/>
              </a:rPr>
              <a:t>Companies, businesses, organizations wishing to store and share data.</a:t>
            </a: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Website developers, applications, software.</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End users (individual users).</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pro</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viders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440815" y="192055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Google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Amazon Web Services (AWS)</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Microsoft Azure</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IBM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Alibaba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Example of 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Today, there are several examples of cloud computing applications used by both businesses</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 and individuals. One type of cloud service would be streaming platforms for audio or video, where the actual media files are stored remotely. Another would be data storage platforms </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like Google Drive, Dropbox, OneDrive, or Box.</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pic>
        <p:nvPicPr>
          <p:cNvPr id="15" name="Picture 14"/>
          <p:cNvPicPr>
            <a:picLocks noChangeAspect="1"/>
          </p:cNvPicPr>
          <p:nvPr/>
        </p:nvPicPr>
        <p:blipFill>
          <a:blip r:embed="rId8"/>
          <a:stretch>
            <a:fillRect/>
          </a:stretch>
        </p:blipFill>
        <p:spPr>
          <a:xfrm>
            <a:off x="3314700" y="3864610"/>
            <a:ext cx="6151245" cy="23107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Meaning: The Amazon Web Services (AWS) platform provides more than 200 fully featured services from data centers located all over the world, and is the world's most comprehensive cloud platform.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Amazon web service is an online platform that provides scalable and cost-effective cloud computing solutions.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is a broadly adopted cloud platform that offers several on-demand operations like compute power, database storage, content delivery, etc., to help corporates scale and grow.</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220970" y="5323840"/>
            <a:ext cx="2273300" cy="854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40157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Introduce </a:t>
            </a: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endPar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25533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Cloud Computing</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AWS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AWS </a:t>
            </a: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Servies</a:t>
            </a:r>
            <a:endParaRPr lang="vi-VN" altLang="en-US" b="1"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nSpc>
                <a:spcPct val="200000"/>
              </a:lnSpc>
              <a:buNone/>
            </a:pP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3321685" y="2233930"/>
            <a:ext cx="5911850" cy="3546475"/>
          </a:xfrm>
          <a:prstGeom prst="rect">
            <a:avLst/>
          </a:prstGeom>
        </p:spPr>
      </p:pic>
      <p:pic>
        <p:nvPicPr>
          <p:cNvPr id="19" name="Picture 18"/>
          <p:cNvPicPr>
            <a:picLocks noChangeAspect="1"/>
          </p:cNvPicPr>
          <p:nvPr/>
        </p:nvPicPr>
        <p:blipFill>
          <a:blip r:embed="rId9"/>
          <a:stretch>
            <a:fillRect/>
          </a:stretch>
        </p:blipFill>
        <p:spPr>
          <a:xfrm>
            <a:off x="1219200" y="1346835"/>
            <a:ext cx="9753600" cy="4876800"/>
          </a:xfrm>
          <a:prstGeom prst="rect">
            <a:avLst/>
          </a:prstGeom>
        </p:spPr>
      </p:pic>
      <p:pic>
        <p:nvPicPr>
          <p:cNvPr id="20" name="Picture 19"/>
          <p:cNvPicPr>
            <a:picLocks noChangeAspect="1"/>
          </p:cNvPicPr>
          <p:nvPr/>
        </p:nvPicPr>
        <p:blipFill>
          <a:blip r:embed="rId9"/>
          <a:stretch>
            <a:fillRect/>
          </a:stretch>
        </p:blipFill>
        <p:spPr>
          <a:xfrm>
            <a:off x="1337945" y="1346835"/>
            <a:ext cx="9753600" cy="4876800"/>
          </a:xfrm>
          <a:prstGeom prst="rect">
            <a:avLst/>
          </a:prstGeom>
        </p:spPr>
      </p:pic>
      <p:pic>
        <p:nvPicPr>
          <p:cNvPr id="21" name="Picture 20"/>
          <p:cNvPicPr>
            <a:picLocks noChangeAspect="1"/>
          </p:cNvPicPr>
          <p:nvPr/>
        </p:nvPicPr>
        <p:blipFill>
          <a:blip r:embed="rId9"/>
          <a:stretch>
            <a:fillRect/>
          </a:stretch>
        </p:blipFill>
        <p:spPr>
          <a:xfrm>
            <a:off x="1337945" y="1408430"/>
            <a:ext cx="9753600" cy="4876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2002 - The platform was launched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2003 - Concept was reformulated with standardized plans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2004 - The first service (Simple Queue Service) launched for public usage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2006 - Official re-launch with Amazon EC2</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2009 - Virtual Private Cloud launches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2012 - Holds first customer event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2013 - CIA adoption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2016 - Reaches 10 billion in revenue target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2017 - 100 services in total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2018 - Signs 10 billion dollar contract with the Pentagon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In 2018, the cloud compuIn 2018, the cloud computing service market thrived when businesses spent up to 70 billion USD on cloud services.ting service market thrived when businesses spent up to 70 billion USD on cloud services.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Cloud Infrastructure Services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Text Box 15"/>
          <p:cNvSpPr txBox="1"/>
          <p:nvPr/>
        </p:nvSpPr>
        <p:spPr>
          <a:xfrm>
            <a:off x="1357630" y="1853565"/>
            <a:ext cx="9477375" cy="645160"/>
          </a:xfrm>
          <a:prstGeom prst="rect">
            <a:avLst/>
          </a:prstGeom>
          <a:noFill/>
        </p:spPr>
        <p:txBody>
          <a:bodyPr wrap="square" rtlCol="0">
            <a:spAutoFit/>
          </a:bodyPr>
          <a:p>
            <a:r>
              <a:rPr lang="vi-VN" altLang="en-US"/>
              <a:t>In 2018, the cloud computing service market thrived when businesses spent up to 70 billion   USD on cloud services.</a:t>
            </a:r>
            <a:endParaRPr lang="vi-VN" altLang="en-US"/>
          </a:p>
        </p:txBody>
      </p:sp>
      <p:pic>
        <p:nvPicPr>
          <p:cNvPr id="23" name="Picture 22"/>
          <p:cNvPicPr>
            <a:picLocks noChangeAspect="1"/>
          </p:cNvPicPr>
          <p:nvPr/>
        </p:nvPicPr>
        <p:blipFill>
          <a:blip r:embed="rId8"/>
          <a:stretch>
            <a:fillRect/>
          </a:stretch>
        </p:blipFill>
        <p:spPr>
          <a:xfrm>
            <a:off x="4841240" y="2322195"/>
            <a:ext cx="6096000" cy="3876675"/>
          </a:xfrm>
          <a:prstGeom prst="rect">
            <a:avLst/>
          </a:prstGeom>
        </p:spPr>
      </p:pic>
      <p:pic>
        <p:nvPicPr>
          <p:cNvPr id="24" name="Picture 23"/>
          <p:cNvPicPr>
            <a:picLocks noChangeAspect="1"/>
          </p:cNvPicPr>
          <p:nvPr/>
        </p:nvPicPr>
        <p:blipFill>
          <a:blip r:embed="rId9"/>
          <a:srcRect r="22219"/>
          <a:stretch>
            <a:fillRect/>
          </a:stretch>
        </p:blipFill>
        <p:spPr>
          <a:xfrm>
            <a:off x="1350010" y="2606675"/>
            <a:ext cx="3054350" cy="1800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provides a user-friendly programming model, architecture, database as well as operating system that has been already known to employers.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is a very cost-effective service. There is no such thing as long-term commitments for anything you would like to purchase.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offers billing and management for the centralized sector, hybrid computing, and fast installation or removal of your application in any location with few clicks.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is no need to pay extra money on running data servers by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a total ownership cost at very reasonable rates in comparison to other private cloud servers.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has supportive paid packages for intensive or immediate response. Thus, users might need to pay extra money for that.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might be some cloud computing problems in AWS especially when you move to a cloud Server such as backup protection, downtime, and some limited control.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From region to region, AWS sets some default limitations on resources such as volumes, images, or snapshots.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If there is a sudden change in your hardware system, the application on the cloud might not offer great performance.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Disadvantages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Application Hosting/SaaS Hosting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Sharing Media (Image/ Video)</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Hosting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 Delivery and Media Distribution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Storage, Backup, and Disaster Recovery</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Development &amp; Testing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Academic Computing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Search Engines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Mobile and Social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Applications of 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6678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Most successful companies that use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484630" y="2009140"/>
            <a:ext cx="6981190" cy="4253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III. AWS </a:t>
            </a:r>
            <a:r>
              <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rPr>
              <a:t>Services</a:t>
            </a:r>
            <a:endPar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more solutions and features than any other provider and has free tiers with access to the AWS Console, where users can centrally control their ministrations.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Designed around ease-of-use for various skill sets, AWS is tailored for those unaccustomed to software development utilities. Web applications can be deployed in minutes with AWS facilities, without                   provisioning servers or writing additional code.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hosts global data centers with a vast network ensuring reduced latency worldwide. AWS’ replication capacity allows you to duplicate services regionally, helping you recover quickly and avoid costly        downtime.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Why to use AWS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2" name="Picture 101"/>
          <p:cNvPicPr/>
          <p:nvPr/>
        </p:nvPicPr>
        <p:blipFill>
          <a:blip r:embed="rId8"/>
          <a:stretch>
            <a:fillRect/>
          </a:stretch>
        </p:blipFill>
        <p:spPr>
          <a:xfrm>
            <a:off x="1388110" y="1854200"/>
            <a:ext cx="10260330" cy="443103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Cloud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Computing</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EC2 (Elastic Compute Cloud) – EC2 is a virtual machine in the cloud over which you have OS-level         control. This service can run and shut down whenever needed.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LightSail – This cloud tool automatically deploys and manages the computing, storage, and networking capabilities needed to run your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 Beanstalk – A tool that automates deployment and provisioning of resources like a highly scalable production 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EKS (Elastic Container Service for Kubernetes) – Tool that allows you to access Kubernetes on   Amazon cloud environment without installation.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Lambda –   This service allows to run functions in the cloud. This tool is a big cost saver by paying only when the functions are executed.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3" name="Picture 102"/>
          <p:cNvPicPr/>
          <p:nvPr/>
        </p:nvPicPr>
        <p:blipFill>
          <a:blip r:embed="rId8"/>
          <a:stretch>
            <a:fillRect/>
          </a:stretch>
        </p:blipFill>
        <p:spPr>
          <a:xfrm>
            <a:off x="1338580" y="1853565"/>
            <a:ext cx="10310495" cy="44310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DMS (Database Migration Service) – DMS can be used to migrate on-premises databases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SMS (Server Migration Service) – An SMS service that allows you to easily and quickly migrate on-premises servers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Snowball – Snowball is  a petabyte-scale data transport solution that uses secure appliances to transfer large amounts of data in and out of the  AWS cloud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4" name="Picture 103"/>
          <p:cNvPicPr/>
          <p:nvPr/>
        </p:nvPicPr>
        <p:blipFill>
          <a:blip r:embed="rId8"/>
          <a:stretch>
            <a:fillRect/>
          </a:stretch>
        </p:blipFill>
        <p:spPr>
          <a:xfrm>
            <a:off x="1338580" y="1802765"/>
            <a:ext cx="10310495" cy="448183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Glacier – This is an extremely low-cost hosting service that ensures fast and safe storage and       backup of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Block Store (EBS) – Provides block-level storage for use with Amazon EC2 instances.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Storage Gateway – This service connects on-premises software applications with cloud-based           storage. Secure integration between corporate databases and AWS storage infrastructure.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Storage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5" name="Picture 104"/>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507746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IAM (Identity and Access Management) – IAM is a cloud security service that helps you manage users, assign policies, form groups to manage multiple users.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Inspector – This is an agent that you can install on your virtual machines, reporting any security holes.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Certificate Manager  – Free SSL certificate service for your domains managed by Route53.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WAF (Web Application Firewall) – WAF security service provides application level protection and allows you to block SQL injection and help block cross-site scripting attacks.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 Directory   – This service allows you to create flexible, manageable root directories to decentralize data in multiple dimensions.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KMS (Key Management Service) – This is a management service. This security service helps you create and control encryption keys, which allow you to encrypt your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gn="just">
              <a:lnSpc>
                <a:spcPct val="150000"/>
              </a:lnSpc>
              <a:buFont typeface="Arial" panose="020B0604020202020204" pitchFamily="34" charset="0"/>
              <a:buNone/>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6" name="Picture 105"/>
          <p:cNvPicPr/>
          <p:nvPr/>
        </p:nvPicPr>
        <p:blipFill>
          <a:blip r:embed="rId8"/>
          <a:stretch>
            <a:fillRect/>
          </a:stretch>
        </p:blipFill>
        <p:spPr>
          <a:xfrm>
            <a:off x="1338580" y="1745615"/>
            <a:ext cx="10309225" cy="45402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RDS – This service makes it easy to set up, operate, and scale a relational database in the cloud.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DynamoDB – This is a fast, fully managed NoSQL database service. It is a simple service that enables efficient data storage and retrieval.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ElastiCache – This is a web service that makes it easy to deploy, operate, and scale an in-memory cloud cache.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Neptune – This is a fast, reliable and scalable graph database service.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RedShift – This is Amazon's data warehousing solution that you can use to perform complex OLAP queries.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7" name="Picture 106"/>
          <p:cNvPicPr/>
          <p:nvPr/>
        </p:nvPicPr>
        <p:blipFill>
          <a:blip r:embed="rId8"/>
          <a:stretch>
            <a:fillRect/>
          </a:stretch>
        </p:blipFill>
        <p:spPr>
          <a:xfrm>
            <a:off x="1338580" y="1745615"/>
            <a:ext cx="10309225" cy="453961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28613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loud computing is the delivery of computing services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including servers, storage, databases,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networking, software, analytics, and intelligence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over the Internet (“the cloud”) to offer faster innovation, flexible resources, and economies of scale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Rather than keeping files on a proprietary hard drive or local storage device, cloud-based           stora</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ge makes it possible to save them to a remote database. As long as an electronic device has access to the web, it has access to the data and the software programs to run it.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Athena – This analytics service allows SQL queries on S3 buckets to find files.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CloudSearch – You should use this AWS service to create a fully managed search engine for your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ElasticSearch – An upgraded version of CloudSearch with more features, such as application monitoring.cl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Kinesis – This AWS analytics service helps you to stream and analyze real-time data at scale.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QuickSight – It is a business analysis tool. It helps you create in-console visualizations for data in Amazon Web Services. For example: S3, DynamoDB,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EMR (Elastic Map Reduce) This AWS Analytics Service is mainly used for big data processing like Spark, Splunk, Hadoop,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Data Pipeline – Allows you to move data from one place to another. For example, from DynamoDB to S3.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8" name="Picture 107"/>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CloudWatch – Cloud watch helps you monitor AWS environments like EC2, RDS, and CPU usage. It also triggers alarms depending on various metrics.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CloudFormation – The service that helps set up Amazon Web Service resources, so you can spend less time managing those resources and can focus on developing applications that run on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CloudTrail – It provides an easy method to test AWS resources.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OpsWorks – Service that allows you to automatically deploy Chef/Puppet on AWS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Config – The service that monitors your AWS environment. This tool will send you a notification every time you change certain configurations.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Service Catalog – This service helps large businesses to allow users to use which services and which services will not be used.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r>
              <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Configuration</a:t>
            </a:r>
            <a:endPar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66954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r>
              <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rPr>
              <a:t> Configuration</a:t>
            </a:r>
            <a:endPar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132207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AWS EC2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Webserver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a:t>
            </a:r>
            <a:r>
              <a:rPr lang="en-US" altLang="vi-VN" sz="4800" b="1" dirty="0">
                <a:solidFill>
                  <a:schemeClr val="bg1"/>
                </a:solidFill>
                <a:latin typeface="Times New Roman" panose="02020603050405020304" pitchFamily="18" charset="0"/>
                <a:ea typeface="NanumBarunGothic" panose="020B0603020101020101" pitchFamily="50" charset="-127"/>
                <a:cs typeface="Times New Roman" panose="02020603050405020304" pitchFamily="18" charset="0"/>
                <a:sym typeface="+mn-ea"/>
              </a:rPr>
              <a:t>AWS EC2 Configuration</a:t>
            </a:r>
            <a:endParaRPr lang="en-US" altLang="vi-VN" sz="4800" b="1"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0" name="Picture 99"/>
          <p:cNvPicPr/>
          <p:nvPr/>
        </p:nvPicPr>
        <p:blipFill>
          <a:blip r:embed="rId8"/>
          <a:stretch>
            <a:fillRect/>
          </a:stretch>
        </p:blipFill>
        <p:spPr>
          <a:xfrm>
            <a:off x="1338580" y="1346835"/>
            <a:ext cx="10174605" cy="493776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Compute Cloud (Amazon EC2) is a cloud computing infrastructure powered by Amazon Web Services (AWS) that provides virtualized computing resources on demand.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provides scalable virtualized computing applications with virtual hardware components such as computer memory (ram), processors, flexibility in the choice of storage partitions data storage in different platforms and the security of service management by AWS's powerful cloud virtualization architecture.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will provide one or more virtual servers that can be combined to easily deploy the fastest application and ensure the highest availability. Even in terms of payment, you can easily know how much    you need to pay based on the information about the resources you use.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922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Instances. Amazon EC2 Instances are run on the same physical server and share memory, CPU, hard 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Instance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52310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Up/Down: Increase/Decrease capacity(RAM, CPU,...) of Instance.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In/Out: Increase/Decrease the number of Instances.</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Security:</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It is possible to set a private IP rank exclusively for EC2.</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Use Security Group and Network ACLS to control inbound/outbound.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An IPsec VPN can be established between Data Center and AWS Cloud.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Delicated Instance -&gt; Create EC2 on a single physical hardware for a single customer.</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Cost:</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On-Demand Instance: Calculated by the hour, meeting the needs of use in a short time. Use as much, pay as much.</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Reserved Instance: Allows to prepay a server amount for 1 or 3 years. The cost is only 75% of On-Demand. If you don't need to use it for a long time, you can sell it at the Reserved Instance Marketplace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Feature</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rcRect b="7016"/>
          <a:stretch>
            <a:fillRect/>
          </a:stretch>
        </p:blipFill>
        <p:spPr>
          <a:xfrm>
            <a:off x="3548380" y="2102485"/>
            <a:ext cx="6377940" cy="36944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6" name="직사각형 32"/>
          <p:cNvSpPr/>
          <p:nvPr/>
        </p:nvSpPr>
        <p:spPr>
          <a:xfrm>
            <a:off x="1338483" y="1745438"/>
            <a:ext cx="10310497" cy="922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Instances. Amazon EC2 Instances are run on the same physical server and share memory, CPU, hard 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410710" cy="398780"/>
          </a:xfrm>
          <a:prstGeom prst="rect">
            <a:avLst/>
          </a:prstGeom>
          <a:noFill/>
        </p:spPr>
        <p:txBody>
          <a:bodyPr wrap="square" rtlCol="0">
            <a:spAutoFit/>
          </a:bodyPr>
          <a:lstStyle/>
          <a:p>
            <a:pPr>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Amazon EC2 Instance Configuration</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1" name="Picture 100"/>
          <p:cNvPicPr/>
          <p:nvPr/>
        </p:nvPicPr>
        <p:blipFill>
          <a:blip r:embed="rId8"/>
          <a:stretch>
            <a:fillRect/>
          </a:stretch>
        </p:blipFill>
        <p:spPr>
          <a:xfrm>
            <a:off x="1073785" y="1031875"/>
            <a:ext cx="10888345" cy="556704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 Sign in to the AWS Management Console and open the Amazon EC2 console at https://console.aws.amazon.com/ec2/</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008880" y="1734820"/>
            <a:ext cx="6498590" cy="44253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 In the upper-right corner of the AWS Management Console, choose the AWS Region where you want to create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935480" y="1920875"/>
            <a:ext cx="8610600" cy="41998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r:link="rId2"/>
          <a:stretch>
            <a:fillRect/>
          </a:stretch>
        </a:blipFill>
        <a:effectLst/>
      </p:bgPr>
    </p:bg>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3. Choose EC2 Dashboard, and then choose Launch instance, as shown following.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10"/>
          <a:stretch>
            <a:fillRect/>
          </a:stretch>
        </p:blipFill>
        <p:spPr>
          <a:xfrm>
            <a:off x="3987800" y="1715135"/>
            <a:ext cx="4770120" cy="44138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19888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4. Make sure you have opted into the new launch experience.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5. Under Name and tags, for Name, enter the name what your want. My instance’name is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6 .Under Application and OS Images (Amazon Machine Image), choose OS and AMI. You should choose      Ubuntu and Ubuntu Server 22.04 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135245" y="2293620"/>
            <a:ext cx="4349750" cy="38461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7. Under Instance type, you should choose t2.micro.</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381250" y="2447925"/>
            <a:ext cx="7429500" cy="1962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8. Under Key pair (login) choose Create new key pair and then use the Create key pair window to create it..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Remember you key pair name and it’s location.</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7945" y="2342515"/>
            <a:ext cx="5902960" cy="1503680"/>
          </a:xfrm>
          <a:prstGeom prst="rect">
            <a:avLst/>
          </a:prstGeom>
        </p:spPr>
      </p:pic>
      <p:pic>
        <p:nvPicPr>
          <p:cNvPr id="19" name="Picture 18"/>
          <p:cNvPicPr>
            <a:picLocks noChangeAspect="1"/>
          </p:cNvPicPr>
          <p:nvPr/>
        </p:nvPicPr>
        <p:blipFill>
          <a:blip r:embed="rId9"/>
          <a:stretch>
            <a:fillRect/>
          </a:stretch>
        </p:blipFill>
        <p:spPr>
          <a:xfrm>
            <a:off x="7240905" y="1991995"/>
            <a:ext cx="4070985" cy="42938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476375"/>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9. Under Network settings, set these values and keep the other values as their defaults: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For Allow SSH traffic from, choose the source of SSH connections to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You can choose My IP if the displayed IP address is correct for SSH connections.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HTTPs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20" name="Picture 19"/>
          <p:cNvPicPr>
            <a:picLocks noChangeAspect="1"/>
          </p:cNvPicPr>
          <p:nvPr/>
        </p:nvPicPr>
        <p:blipFill>
          <a:blip r:embed="rId8"/>
          <a:stretch>
            <a:fillRect/>
          </a:stretch>
        </p:blipFill>
        <p:spPr>
          <a:xfrm>
            <a:off x="6076950" y="2187575"/>
            <a:ext cx="4587875" cy="41040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6209665"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10. Leave the default values for the remaining sections.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11.Review a summary of your instance configuration in the Summary panel, and when you're ready, choose Launch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8018780" y="1346835"/>
            <a:ext cx="2607945" cy="48748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12. On the Launch Status page, shown following, note the identifier for your new EC2 instance, for example: i-03a6ad47e97ba9dc5</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3709035" y="1991995"/>
            <a:ext cx="6213475" cy="4255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965450" y="2253615"/>
            <a:ext cx="6115050" cy="30670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13. Choose View all instances to find your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14. Wait until Instance state for your instance is Running.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180590"/>
            <a:ext cx="10302875" cy="26390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15. Click the Connect button at the top of the screen. A window like the following pops up. Open the SSH     client tab and follow the instructions to connect to the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339215" y="2138680"/>
            <a:ext cx="10242550" cy="29629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6830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15. Follow the command in this tab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9" name="Picture 18"/>
          <p:cNvPicPr>
            <a:picLocks noChangeAspect="1"/>
          </p:cNvPicPr>
          <p:nvPr/>
        </p:nvPicPr>
        <p:blipFill>
          <a:blip r:embed="rId8"/>
          <a:stretch>
            <a:fillRect/>
          </a:stretch>
        </p:blipFill>
        <p:spPr>
          <a:xfrm>
            <a:off x="5181600" y="1499235"/>
            <a:ext cx="5784215" cy="478599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4799965"/>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16. If you use “Window”. Please download a ssh tool to connect Instance.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https://mobaxterm.mobatek.net/download.html</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Open the browser at the folder containing the key pair file and execute the command in SSH Tab</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Now, you have access to your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458595" y="2323465"/>
            <a:ext cx="9775190" cy="32619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17. Download the NGINX signing key:</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wget http://nginx.org/keys/nginx_signing.key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208530"/>
            <a:ext cx="10255885" cy="14058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18. Update software: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apt-get update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4035425" y="1346835"/>
            <a:ext cx="6801485" cy="48869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19. Install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apt-get install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Type Y when prompted.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557780" y="2268855"/>
            <a:ext cx="7804785"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119888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20. Start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systemctl start nginx.service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21. Check it’s status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systemctl status nginx.service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684780"/>
            <a:ext cx="10302875" cy="29190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Public clouds provide their services on servers and storage on the Internet. These are operated by third-party companies, who handle and control all the hardware, software, and the general infrastructure. Clients access services through accounts that can be accessed by just about anyone.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Private clouds are reserved for specific clientele, usually one business or organization. The firm's data service center may host the cloud computing service. Many private cloud computing services are provided on a private network.</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9" y="1920698"/>
            <a:ext cx="8493125" cy="332295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Hybrid clouds are, as the name implies, a combination of both public and</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private services. This type of model allows the user more flexibility and helps optimize the user's infrastructure and security.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Community clouds are built for the purpose of sharing infrastructure and data for many different organizations and users. For example, businesses operating in the education industry can share a cloud to exchange data for each other.</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965450" y="2004695"/>
            <a:ext cx="6708775" cy="4262755"/>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17954</Words>
  <Application>WPS Presentation</Application>
  <PresentationFormat>Widescreen</PresentationFormat>
  <Paragraphs>528</Paragraphs>
  <Slides>67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Arial</vt:lpstr>
      <vt:lpstr>SimSun</vt:lpstr>
      <vt:lpstr>Wingdings</vt:lpstr>
      <vt:lpstr>NanumBarunGothic</vt:lpstr>
      <vt:lpstr>Times New Roman</vt:lpstr>
      <vt:lpstr>나눔바른고딕 Light</vt:lpstr>
      <vt:lpstr>Malgun Gothic</vt:lpstr>
      <vt:lpstr>Microsoft YaHei</vt:lpstr>
      <vt:lpstr>Arial Unicode MS</vt:lpstr>
      <vt:lpstr>Times New Roman Bold</vt:lpstr>
      <vt:lpstr>Times New Roman Regular</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Admin</cp:lastModifiedBy>
  <cp:revision>892</cp:revision>
  <dcterms:created xsi:type="dcterms:W3CDTF">2022-10-27T06:51:00Z</dcterms:created>
  <dcterms:modified xsi:type="dcterms:W3CDTF">2022-10-28T09:48:24Z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DAF2B9E67F774525AE7D03EE5BC27C20</vt:lpwstr>
  </property>
  <property fmtid="{D5CDD505-2E9C-101B-9397-08002B2CF9AE}" pid="3" name="KSOProductBuildVer">
    <vt:lpwstr>1033-11.2.0.11380</vt:lpwstr>
  </property>
</Properties>
</file>